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7" r:id="rId2"/>
    <p:sldId id="280" r:id="rId3"/>
    <p:sldId id="264" r:id="rId4"/>
    <p:sldId id="270" r:id="rId5"/>
    <p:sldId id="279" r:id="rId6"/>
    <p:sldId id="271" r:id="rId7"/>
    <p:sldId id="258" r:id="rId8"/>
    <p:sldId id="260" r:id="rId9"/>
    <p:sldId id="261" r:id="rId10"/>
    <p:sldId id="262"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86496" autoAdjust="0"/>
  </p:normalViewPr>
  <p:slideViewPr>
    <p:cSldViewPr>
      <p:cViewPr varScale="1">
        <p:scale>
          <a:sx n="49" d="100"/>
          <a:sy n="49" d="100"/>
        </p:scale>
        <p:origin x="-730" y="-77"/>
      </p:cViewPr>
      <p:guideLst>
        <p:guide orient="horz" pos="2160"/>
        <p:guide pos="2880"/>
      </p:guideLst>
    </p:cSldViewPr>
  </p:slideViewPr>
  <p:outlineViewPr>
    <p:cViewPr>
      <p:scale>
        <a:sx n="33" d="100"/>
        <a:sy n="33" d="100"/>
      </p:scale>
      <p:origin x="53" y="29"/>
    </p:cViewPr>
  </p:outlineViewPr>
  <p:notesTextViewPr>
    <p:cViewPr>
      <p:scale>
        <a:sx n="100" d="100"/>
        <a:sy n="100" d="100"/>
      </p:scale>
      <p:origin x="0" y="0"/>
    </p:cViewPr>
  </p:notesTextViewPr>
  <p:sorterViewPr>
    <p:cViewPr>
      <p:scale>
        <a:sx n="83" d="100"/>
        <a:sy n="83"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3D2197-DB69-451E-9892-54FD02658A83}" type="datetimeFigureOut">
              <a:rPr lang="en-US" smtClean="0"/>
              <a:pPr/>
              <a:t>11/27/2015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8481F4-E9A0-4BFB-A082-04B2BD1B74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8481F4-E9A0-4BFB-A082-04B2BD1B74ED}"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FA78A6-283E-4B8C-A1E2-3A9CFD0C714F}" type="datetime1">
              <a:rPr lang="en-US" smtClean="0">
                <a:solidFill>
                  <a:prstClr val="black">
                    <a:tint val="75000"/>
                  </a:prstClr>
                </a:solidFill>
              </a:rPr>
              <a:t>11/27/2015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9CD6B8-14F7-4478-8446-B9584DE94B78}" type="datetime1">
              <a:rPr lang="en-US" smtClean="0">
                <a:solidFill>
                  <a:prstClr val="black">
                    <a:tint val="75000"/>
                  </a:prstClr>
                </a:solidFill>
              </a:rPr>
              <a:t>11/27/2015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6954C4-B1A3-49DF-876C-DA647008E359}" type="datetime1">
              <a:rPr lang="en-US" smtClean="0">
                <a:solidFill>
                  <a:prstClr val="black">
                    <a:tint val="75000"/>
                  </a:prstClr>
                </a:solidFill>
              </a:rPr>
              <a:t>11/27/2015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4F5524-510C-4E5A-AF56-03939DF1587C}" type="datetime1">
              <a:rPr lang="en-US" smtClean="0">
                <a:solidFill>
                  <a:prstClr val="black">
                    <a:tint val="75000"/>
                  </a:prstClr>
                </a:solidFill>
              </a:rPr>
              <a:t>11/27/2015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198936-BDED-402E-8F17-5B10C48C742E}" type="datetime1">
              <a:rPr lang="en-US" smtClean="0">
                <a:solidFill>
                  <a:prstClr val="black">
                    <a:tint val="75000"/>
                  </a:prstClr>
                </a:solidFill>
              </a:rPr>
              <a:t>11/27/2015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029C6E-500A-4C5F-B136-95C446AE4E97}" type="datetime1">
              <a:rPr lang="en-US" smtClean="0">
                <a:solidFill>
                  <a:prstClr val="black">
                    <a:tint val="75000"/>
                  </a:prstClr>
                </a:solidFill>
              </a:rPr>
              <a:t>11/27/2015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225F61-56FC-461F-8D4E-0EFFC44C692A}" type="datetime1">
              <a:rPr lang="en-US" smtClean="0">
                <a:solidFill>
                  <a:prstClr val="black">
                    <a:tint val="75000"/>
                  </a:prstClr>
                </a:solidFill>
              </a:rPr>
              <a:t>11/27/2015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DA46DC-F6F6-4201-9F74-A249071C85C6}" type="datetime1">
              <a:rPr lang="en-US" smtClean="0">
                <a:solidFill>
                  <a:prstClr val="black">
                    <a:tint val="75000"/>
                  </a:prstClr>
                </a:solidFill>
              </a:rPr>
              <a:t>11/27/2015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EF1C15-6054-4D27-9A50-24416B9DF3BF}" type="datetime1">
              <a:rPr lang="en-US" smtClean="0">
                <a:solidFill>
                  <a:prstClr val="black">
                    <a:tint val="75000"/>
                  </a:prstClr>
                </a:solidFill>
              </a:rPr>
              <a:t>11/27/2015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C0B606-C9DE-4ECF-8536-7CC903C577F7}" type="datetime1">
              <a:rPr lang="en-US" smtClean="0">
                <a:solidFill>
                  <a:prstClr val="black">
                    <a:tint val="75000"/>
                  </a:prstClr>
                </a:solidFill>
              </a:rPr>
              <a:t>11/27/2015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3FB3B0-9CE0-42F3-B1AA-79DF446295B0}" type="datetime1">
              <a:rPr lang="en-US" smtClean="0">
                <a:solidFill>
                  <a:prstClr val="black">
                    <a:tint val="75000"/>
                  </a:prstClr>
                </a:solidFill>
              </a:rPr>
              <a:t>11/27/2015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C0F4-9DF5-4821-9D3F-7FFA178A7AC2}" type="datetime1">
              <a:rPr lang="en-US" smtClean="0">
                <a:solidFill>
                  <a:prstClr val="black">
                    <a:tint val="75000"/>
                  </a:prstClr>
                </a:solidFill>
              </a:rPr>
              <a:t>11/27/2015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F1631A-51D9-46BF-82E9-93A108427460}"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92362"/>
          </a:xfrm>
        </p:spPr>
        <p:txBody>
          <a:bodyPr>
            <a:normAutofit fontScale="90000"/>
          </a:bodyPr>
          <a:lstStyle/>
          <a:p>
            <a:r>
              <a:rPr lang="en-IN" b="1" dirty="0" smtClean="0">
                <a:latin typeface="Arial" pitchFamily="34" charset="0"/>
                <a:cs typeface="Arial" pitchFamily="34" charset="0"/>
              </a:rPr>
              <a:t>MANAGING  COARSE  REJECTS FROM  COMPOST PLANTS  and ORGANICS  FROM  BIOMINING</a:t>
            </a:r>
            <a:endParaRPr lang="en-IN" dirty="0">
              <a:latin typeface="Arial" pitchFamily="34" charset="0"/>
              <a:cs typeface="Arial" pitchFamily="34" charset="0"/>
            </a:endParaRPr>
          </a:p>
        </p:txBody>
      </p:sp>
      <p:sp>
        <p:nvSpPr>
          <p:cNvPr id="3" name="Content Placeholder 2"/>
          <p:cNvSpPr>
            <a:spLocks noGrp="1"/>
          </p:cNvSpPr>
          <p:nvPr>
            <p:ph idx="1"/>
          </p:nvPr>
        </p:nvSpPr>
        <p:spPr>
          <a:xfrm>
            <a:off x="457200" y="2819400"/>
            <a:ext cx="8229600" cy="3306763"/>
          </a:xfrm>
        </p:spPr>
        <p:txBody>
          <a:bodyPr>
            <a:normAutofit fontScale="92500" lnSpcReduction="10000"/>
          </a:bodyPr>
          <a:lstStyle/>
          <a:p>
            <a:pPr lvl="0" algn="ctr">
              <a:buNone/>
              <a:defRPr/>
            </a:pPr>
            <a:r>
              <a:rPr lang="en-US" b="1" dirty="0" err="1" smtClean="0">
                <a:latin typeface="Verdana" pitchFamily="34" charset="0"/>
                <a:ea typeface="Verdana" pitchFamily="34" charset="0"/>
                <a:cs typeface="Verdana" pitchFamily="34" charset="0"/>
              </a:rPr>
              <a:t>Almitra</a:t>
            </a:r>
            <a:r>
              <a:rPr lang="en-US" b="1" dirty="0" smtClean="0">
                <a:latin typeface="Verdana" pitchFamily="34" charset="0"/>
                <a:ea typeface="Verdana" pitchFamily="34" charset="0"/>
                <a:cs typeface="Verdana" pitchFamily="34" charset="0"/>
              </a:rPr>
              <a:t>  H  Patel</a:t>
            </a:r>
          </a:p>
          <a:p>
            <a:pPr lvl="0" algn="ctr">
              <a:buNone/>
              <a:defRPr/>
            </a:pPr>
            <a:r>
              <a:rPr lang="en-US" b="1" dirty="0" smtClean="0">
                <a:latin typeface="Verdana" pitchFamily="34" charset="0"/>
                <a:ea typeface="Verdana" pitchFamily="34" charset="0"/>
                <a:cs typeface="Verdana" pitchFamily="34" charset="0"/>
              </a:rPr>
              <a:t>Member, Supreme Court Committee </a:t>
            </a:r>
          </a:p>
          <a:p>
            <a:pPr lvl="0" algn="ctr">
              <a:buNone/>
              <a:defRPr/>
            </a:pPr>
            <a:r>
              <a:rPr lang="en-US" b="1" dirty="0" smtClean="0">
                <a:latin typeface="Verdana" pitchFamily="34" charset="0"/>
                <a:ea typeface="Verdana" pitchFamily="34" charset="0"/>
                <a:cs typeface="Verdana" pitchFamily="34" charset="0"/>
              </a:rPr>
              <a:t>for Solid Waste Management </a:t>
            </a:r>
          </a:p>
          <a:p>
            <a:pPr lvl="0" algn="ctr">
              <a:buNone/>
              <a:defRPr/>
            </a:pPr>
            <a:r>
              <a:rPr lang="en-US" b="1" dirty="0" smtClean="0">
                <a:latin typeface="Verdana" pitchFamily="34" charset="0"/>
                <a:ea typeface="Verdana" pitchFamily="34" charset="0"/>
                <a:cs typeface="Verdana" pitchFamily="34" charset="0"/>
              </a:rPr>
              <a:t>in Class 1 Cities </a:t>
            </a:r>
          </a:p>
          <a:p>
            <a:pPr lvl="0">
              <a:defRPr/>
            </a:pPr>
            <a:endParaRPr lang="en-US" sz="1400" b="1" dirty="0" smtClean="0">
              <a:latin typeface="Verdana" pitchFamily="34" charset="0"/>
              <a:ea typeface="Verdana" pitchFamily="34" charset="0"/>
              <a:cs typeface="Verdana" pitchFamily="34" charset="0"/>
            </a:endParaRPr>
          </a:p>
          <a:p>
            <a:pPr lvl="0" algn="ctr">
              <a:buNone/>
              <a:defRPr/>
            </a:pPr>
            <a:r>
              <a:rPr lang="en-US" b="1" dirty="0" smtClean="0">
                <a:latin typeface="Verdana" pitchFamily="34" charset="0"/>
                <a:ea typeface="Verdana" pitchFamily="34" charset="0"/>
                <a:cs typeface="Verdana" pitchFamily="34" charset="0"/>
              </a:rPr>
              <a:t>almitrapatel@rediffmail.com </a:t>
            </a:r>
          </a:p>
          <a:p>
            <a:pPr lvl="0" algn="ctr">
              <a:buNone/>
              <a:defRPr/>
            </a:pPr>
            <a:r>
              <a:rPr lang="en-US" b="1" dirty="0" smtClean="0">
                <a:latin typeface="Verdana" pitchFamily="34" charset="0"/>
                <a:ea typeface="Verdana" pitchFamily="34" charset="0"/>
                <a:cs typeface="Verdana" pitchFamily="34" charset="0"/>
              </a:rPr>
              <a:t>www.almitrapatel.com</a:t>
            </a:r>
          </a:p>
          <a:p>
            <a:endParaRPr lang="en-US" dirty="0">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1</a:t>
            </a:fld>
            <a:endParaRPr lang="en-US">
              <a:solidFill>
                <a:prstClr val="black">
                  <a:tint val="75000"/>
                </a:prstClr>
              </a:solidFill>
            </a:endParaRPr>
          </a:p>
        </p:txBody>
      </p:sp>
      <p:sp>
        <p:nvSpPr>
          <p:cNvPr id="5" name="Title 1"/>
          <p:cNvSpPr txBox="1">
            <a:spLocks/>
          </p:cNvSpPr>
          <p:nvPr/>
        </p:nvSpPr>
        <p:spPr>
          <a:xfrm>
            <a:off x="609600" y="427038"/>
            <a:ext cx="8229600" cy="2392362"/>
          </a:xfrm>
          <a:prstGeom prst="rect">
            <a:avLst/>
          </a:prstGeom>
        </p:spPr>
        <p:txBody>
          <a:bodyPr vert="horz" lIns="91440" tIns="45720" rIns="91440" bIns="45720" rtlCol="0" anchor="ctr">
            <a:noAutofit/>
          </a:bodyPr>
          <a:lstStyle/>
          <a:p>
            <a:pPr algn="ctr">
              <a:spcBef>
                <a:spcPct val="0"/>
              </a:spcBef>
              <a:defRPr/>
            </a:pPr>
            <a:endParaRPr lang="en-US" sz="4800" b="1" dirty="0">
              <a:solidFill>
                <a:prstClr val="black"/>
              </a:solidFill>
            </a:endParaRPr>
          </a:p>
        </p:txBody>
      </p:sp>
      <p:sp>
        <p:nvSpPr>
          <p:cNvPr id="6" name="Content Placeholder 2"/>
          <p:cNvSpPr txBox="1">
            <a:spLocks/>
          </p:cNvSpPr>
          <p:nvPr/>
        </p:nvSpPr>
        <p:spPr>
          <a:xfrm>
            <a:off x="609600" y="3124200"/>
            <a:ext cx="8229600" cy="3154363"/>
          </a:xfrm>
          <a:prstGeom prst="rect">
            <a:avLst/>
          </a:prstGeom>
        </p:spPr>
        <p:txBody>
          <a:bodyPr vert="horz" lIns="91440" tIns="45720" rIns="91440" bIns="45720" rtlCol="0">
            <a:normAutofit/>
          </a:bodyPr>
          <a:lstStyle/>
          <a:p>
            <a:pPr marL="342900" indent="-342900">
              <a:spcBef>
                <a:spcPct val="20000"/>
              </a:spcBef>
              <a:buFont typeface="Arial" pitchFamily="34" charset="0"/>
              <a:buNone/>
              <a:defRPr/>
            </a:pPr>
            <a:endParaRPr lang="en-US" sz="3200" b="1" dirty="0">
              <a:solidFill>
                <a:prstClr val="black"/>
              </a:solidFill>
            </a:endParaRPr>
          </a:p>
        </p:txBody>
      </p:sp>
      <p:sp>
        <p:nvSpPr>
          <p:cNvPr id="7" name="Slide Number Placeholder 3"/>
          <p:cNvSpPr txBox="1">
            <a:spLocks/>
          </p:cNvSpPr>
          <p:nvPr/>
        </p:nvSpPr>
        <p:spPr>
          <a:xfrm>
            <a:off x="6705600" y="6508750"/>
            <a:ext cx="2133600" cy="365125"/>
          </a:xfrm>
          <a:prstGeom prst="rect">
            <a:avLst/>
          </a:prstGeom>
        </p:spPr>
        <p:txBody>
          <a:bodyPr vert="horz" lIns="91440" tIns="45720" rIns="91440" bIns="45720" rtlCol="0" anchor="ctr"/>
          <a:lstStyle/>
          <a:p>
            <a:pPr algn="r">
              <a:defRPr/>
            </a:pPr>
            <a:fld id="{D5F1631A-51D9-46BF-82E9-93A108427460}" type="slidenum">
              <a:rPr lang="en-US" sz="1200">
                <a:solidFill>
                  <a:prstClr val="black">
                    <a:tint val="75000"/>
                  </a:prstClr>
                </a:solidFill>
              </a:rPr>
              <a:pPr algn="r">
                <a:defRPr/>
              </a:pPr>
              <a:t>1</a:t>
            </a:fld>
            <a:endParaRPr lang="en-US" sz="1200">
              <a:solidFill>
                <a:prstClr val="black">
                  <a:tint val="75000"/>
                </a:prst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lstStyle/>
          <a:p>
            <a:r>
              <a:rPr lang="en-IN" b="1" dirty="0" err="1" smtClean="0"/>
              <a:t>Biomining</a:t>
            </a:r>
            <a:r>
              <a:rPr lang="en-IN" b="1" dirty="0" smtClean="0"/>
              <a:t> of Old Waste Dumps</a:t>
            </a:r>
            <a:endParaRPr lang="en-US" dirty="0"/>
          </a:p>
        </p:txBody>
      </p:sp>
      <p:sp>
        <p:nvSpPr>
          <p:cNvPr id="3" name="Content Placeholder 2"/>
          <p:cNvSpPr>
            <a:spLocks noGrp="1"/>
          </p:cNvSpPr>
          <p:nvPr>
            <p:ph idx="1"/>
          </p:nvPr>
        </p:nvSpPr>
        <p:spPr>
          <a:xfrm>
            <a:off x="457200" y="1412776"/>
            <a:ext cx="8229600" cy="5112568"/>
          </a:xfrm>
        </p:spPr>
        <p:txBody>
          <a:bodyPr>
            <a:normAutofit fontScale="92500" lnSpcReduction="20000"/>
          </a:bodyPr>
          <a:lstStyle/>
          <a:p>
            <a:pPr>
              <a:buNone/>
            </a:pPr>
            <a:r>
              <a:rPr lang="en-IN" b="1" dirty="0" err="1" smtClean="0"/>
              <a:t>Biomining</a:t>
            </a:r>
            <a:r>
              <a:rPr lang="en-IN" b="1" dirty="0" smtClean="0"/>
              <a:t> of old open dumps of waste is a method of reclaiming  both materials and space.</a:t>
            </a:r>
          </a:p>
          <a:p>
            <a:pPr>
              <a:buNone/>
            </a:pPr>
            <a:endParaRPr lang="en-IN" sz="1200" b="1" dirty="0" smtClean="0"/>
          </a:p>
          <a:p>
            <a:pPr>
              <a:buNone/>
            </a:pPr>
            <a:r>
              <a:rPr lang="en-IN" b="1" dirty="0" smtClean="0"/>
              <a:t>Bio-mining for land reclamation and cleanup has been  completed at a dozen locations around India since 1998, and  is currently being done at </a:t>
            </a:r>
            <a:r>
              <a:rPr lang="en-IN" b="1" dirty="0" err="1" smtClean="0"/>
              <a:t>Raichur</a:t>
            </a:r>
            <a:r>
              <a:rPr lang="en-IN" b="1" dirty="0" smtClean="0"/>
              <a:t> and </a:t>
            </a:r>
            <a:r>
              <a:rPr lang="en-IN" b="1" dirty="0" err="1" smtClean="0"/>
              <a:t>Kumbakonam</a:t>
            </a:r>
            <a:r>
              <a:rPr lang="en-IN" b="1" dirty="0" smtClean="0"/>
              <a:t>.</a:t>
            </a:r>
          </a:p>
          <a:p>
            <a:pPr>
              <a:buNone/>
            </a:pPr>
            <a:endParaRPr lang="en-IN" b="1" dirty="0" smtClean="0"/>
          </a:p>
          <a:p>
            <a:pPr>
              <a:buNone/>
            </a:pPr>
            <a:r>
              <a:rPr lang="en-IN" b="1" dirty="0" smtClean="0"/>
              <a:t>One-third of the sieved material is a mixture of fine organics and soil called bio-earth. </a:t>
            </a:r>
            <a:r>
              <a:rPr lang="en-IN" b="1" dirty="0" err="1" smtClean="0"/>
              <a:t>Raichur</a:t>
            </a:r>
            <a:r>
              <a:rPr lang="en-IN" b="1" dirty="0" smtClean="0"/>
              <a:t> farmers are buying this for soil improvement at Rs 2500 per ton, and Rs 1000 per ton at </a:t>
            </a:r>
            <a:r>
              <a:rPr lang="en-IN" b="1" dirty="0" err="1" smtClean="0"/>
              <a:t>Kumbakonam</a:t>
            </a:r>
            <a:r>
              <a:rPr lang="en-IN" b="1" dirty="0" smtClean="0"/>
              <a:t>, for improving their soil vitality. </a:t>
            </a:r>
            <a:endParaRPr lang="en-US" b="1" dirty="0"/>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10</a:t>
            </a:fld>
            <a:endParaRPr lang="en-US">
              <a:solidFill>
                <a:prstClr val="black">
                  <a:tint val="75000"/>
                </a:prst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latin typeface="Arial" pitchFamily="34" charset="0"/>
                <a:cs typeface="Arial" pitchFamily="34" charset="0"/>
              </a:rPr>
              <a:t>CONCLUSION</a:t>
            </a:r>
            <a:endParaRPr lang="en-US" dirty="0">
              <a:latin typeface="Arial" pitchFamily="34" charset="0"/>
              <a:cs typeface="Arial" pitchFamily="34" charset="0"/>
            </a:endParaRPr>
          </a:p>
        </p:txBody>
      </p:sp>
      <p:sp>
        <p:nvSpPr>
          <p:cNvPr id="3" name="Content Placeholder 2"/>
          <p:cNvSpPr>
            <a:spLocks noGrp="1"/>
          </p:cNvSpPr>
          <p:nvPr>
            <p:ph idx="1"/>
          </p:nvPr>
        </p:nvSpPr>
        <p:spPr/>
        <p:txBody>
          <a:bodyPr>
            <a:noAutofit/>
          </a:bodyPr>
          <a:lstStyle/>
          <a:p>
            <a:pPr>
              <a:buNone/>
            </a:pPr>
            <a:r>
              <a:rPr lang="en-IN" sz="3600" dirty="0" smtClean="0">
                <a:latin typeface="Arial" pitchFamily="34" charset="0"/>
                <a:cs typeface="Arial" pitchFamily="34" charset="0"/>
              </a:rPr>
              <a:t>    </a:t>
            </a:r>
            <a:r>
              <a:rPr lang="en-IN" sz="3600" b="1" dirty="0" smtClean="0">
                <a:latin typeface="Arial" pitchFamily="34" charset="0"/>
                <a:cs typeface="Arial" pitchFamily="34" charset="0"/>
              </a:rPr>
              <a:t>In a country starved of organic manures with livestock populations declining, there is a tremendous opportunity to make up the shortage not just with compost but with all of the organic fractions arising from old and new city waste. </a:t>
            </a:r>
            <a:endParaRPr lang="en-US" sz="3600" b="1" dirty="0" smtClean="0">
              <a:latin typeface="Arial" pitchFamily="34" charset="0"/>
              <a:cs typeface="Arial" pitchFamily="34" charset="0"/>
            </a:endParaRPr>
          </a:p>
          <a:p>
            <a:pPr>
              <a:buNone/>
            </a:pPr>
            <a:r>
              <a:rPr lang="en-US" sz="3600" dirty="0" smtClean="0">
                <a:latin typeface="Arial" pitchFamily="34" charset="0"/>
                <a:cs typeface="Arial" pitchFamily="34" charset="0"/>
              </a:rPr>
              <a:t>  </a:t>
            </a:r>
            <a:endParaRPr lang="en-US" sz="36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11</a:t>
            </a:fld>
            <a:endParaRPr lang="en-US">
              <a:solidFill>
                <a:prstClr val="black">
                  <a:tint val="75000"/>
                </a:prst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435280" cy="2794322"/>
          </a:xfrm>
        </p:spPr>
        <p:txBody>
          <a:bodyPr>
            <a:normAutofit fontScale="90000"/>
          </a:bodyPr>
          <a:lstStyle/>
          <a:p>
            <a:r>
              <a:rPr lang="en-US" b="1" dirty="0" err="1" smtClean="0"/>
              <a:t>Stabilising</a:t>
            </a:r>
            <a:r>
              <a:rPr lang="en-US" b="1" dirty="0" smtClean="0"/>
              <a:t> organic waste is the first  step in compost production. Waste is unloaded in long daily heaps for weekly turning four times. Giving air to all waste stops </a:t>
            </a:r>
            <a:r>
              <a:rPr lang="en-US" b="1" dirty="0" err="1" smtClean="0"/>
              <a:t>leachate</a:t>
            </a:r>
            <a:r>
              <a:rPr lang="en-US" b="1" dirty="0" smtClean="0"/>
              <a:t> and methane.</a:t>
            </a:r>
            <a:endParaRPr lang="en-US" b="1" dirty="0"/>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2</a:t>
            </a:fld>
            <a:endParaRPr lang="en-US">
              <a:solidFill>
                <a:prstClr val="black">
                  <a:tint val="75000"/>
                </a:prstClr>
              </a:solidFill>
            </a:endParaRPr>
          </a:p>
        </p:txBody>
      </p:sp>
      <p:pic>
        <p:nvPicPr>
          <p:cNvPr id="6" name="Picture 4" descr="3 windrow closeup"/>
          <p:cNvPicPr>
            <a:picLocks noGrp="1" noChangeAspect="1" noChangeArrowheads="1"/>
          </p:cNvPicPr>
          <p:nvPr>
            <p:ph idx="1"/>
          </p:nvPr>
        </p:nvPicPr>
        <p:blipFill>
          <a:blip r:embed="rId2" cstate="print"/>
          <a:srcRect l="24657" t="35333" r="12831" b="38261"/>
          <a:stretch>
            <a:fillRect/>
          </a:stretch>
        </p:blipFill>
        <p:spPr bwMode="auto">
          <a:xfrm>
            <a:off x="683568" y="3573016"/>
            <a:ext cx="8229600" cy="260722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700808"/>
          </a:xfrm>
        </p:spPr>
        <p:txBody>
          <a:bodyPr>
            <a:normAutofit fontScale="90000"/>
          </a:bodyPr>
          <a:lstStyle/>
          <a:p>
            <a:r>
              <a:rPr lang="en-IN" b="1" dirty="0" smtClean="0">
                <a:latin typeface="Arial" pitchFamily="34" charset="0"/>
                <a:ea typeface="Calibri"/>
                <a:cs typeface="Arial" pitchFamily="34" charset="0"/>
              </a:rPr>
              <a:t>Every 100 tons of raw organic waste yields around 15% fine  compost  meeting FCO standards</a:t>
            </a:r>
            <a:endParaRPr lang="en-US"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3</a:t>
            </a:fld>
            <a:endParaRPr lang="en-US">
              <a:solidFill>
                <a:prstClr val="black">
                  <a:tint val="75000"/>
                </a:prstClr>
              </a:solidFill>
            </a:endParaRPr>
          </a:p>
        </p:txBody>
      </p:sp>
      <p:pic>
        <p:nvPicPr>
          <p:cNvPr id="1026" name="Picture 2" descr="E:\AL CLOUD SYNCED\ALMITRA  S W M\Landfill\Mavalipura visit 25.2.15\KCDC 19 Feb 2015 (18).JPG"/>
          <p:cNvPicPr>
            <a:picLocks noGrp="1" noChangeAspect="1" noChangeArrowheads="1"/>
          </p:cNvPicPr>
          <p:nvPr>
            <p:ph idx="1"/>
          </p:nvPr>
        </p:nvPicPr>
        <p:blipFill>
          <a:blip r:embed="rId2" cstate="print"/>
          <a:srcRect/>
          <a:stretch>
            <a:fillRect/>
          </a:stretch>
        </p:blipFill>
        <p:spPr bwMode="auto">
          <a:xfrm>
            <a:off x="1521388" y="2060574"/>
            <a:ext cx="6146956" cy="4610217"/>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1066130"/>
          </a:xfrm>
        </p:spPr>
        <p:txBody>
          <a:bodyPr>
            <a:normAutofit fontScale="90000"/>
          </a:bodyPr>
          <a:lstStyle/>
          <a:p>
            <a:r>
              <a:rPr lang="en-US" b="1" dirty="0" smtClean="0">
                <a:latin typeface="Arial" pitchFamily="34" charset="0"/>
                <a:cs typeface="Arial" pitchFamily="34" charset="0"/>
              </a:rPr>
              <a:t>The </a:t>
            </a:r>
            <a:r>
              <a:rPr lang="en-US" b="1" dirty="0" err="1" smtClean="0">
                <a:latin typeface="Arial" pitchFamily="34" charset="0"/>
                <a:cs typeface="Arial" pitchFamily="34" charset="0"/>
              </a:rPr>
              <a:t>Stabilised</a:t>
            </a:r>
            <a:r>
              <a:rPr lang="en-US" b="1" dirty="0" smtClean="0">
                <a:latin typeface="Arial" pitchFamily="34" charset="0"/>
                <a:cs typeface="Arial" pitchFamily="34" charset="0"/>
              </a:rPr>
              <a:t> waste is then sieved</a:t>
            </a:r>
            <a:endParaRPr lang="en-US" b="1" dirty="0">
              <a:latin typeface="Arial" pitchFamily="34" charset="0"/>
              <a:cs typeface="Arial" pitchFamily="34" charset="0"/>
            </a:endParaRPr>
          </a:p>
        </p:txBody>
      </p:sp>
      <p:sp>
        <p:nvSpPr>
          <p:cNvPr id="3" name="Content Placeholder 2"/>
          <p:cNvSpPr>
            <a:spLocks noGrp="1"/>
          </p:cNvSpPr>
          <p:nvPr>
            <p:ph idx="1"/>
          </p:nvPr>
        </p:nvSpPr>
        <p:spPr>
          <a:xfrm>
            <a:off x="179512" y="1484784"/>
            <a:ext cx="8784976" cy="4641379"/>
          </a:xfrm>
        </p:spPr>
        <p:txBody>
          <a:bodyPr>
            <a:normAutofit fontScale="70000" lnSpcReduction="20000"/>
          </a:bodyPr>
          <a:lstStyle/>
          <a:p>
            <a:pPr>
              <a:buNone/>
            </a:pPr>
            <a:r>
              <a:rPr lang="en-US" sz="3800" b="1" dirty="0" smtClean="0">
                <a:latin typeface="Arial" pitchFamily="34" charset="0"/>
                <a:cs typeface="Arial" pitchFamily="34" charset="0"/>
              </a:rPr>
              <a:t>It is usually sieved through 4 screens: 100 mesh, </a:t>
            </a:r>
          </a:p>
          <a:p>
            <a:pPr>
              <a:buNone/>
            </a:pPr>
            <a:r>
              <a:rPr lang="en-US" sz="3800" b="1" dirty="0" smtClean="0">
                <a:latin typeface="Arial" pitchFamily="34" charset="0"/>
                <a:cs typeface="Arial" pitchFamily="34" charset="0"/>
              </a:rPr>
              <a:t>~ 35 </a:t>
            </a:r>
            <a:r>
              <a:rPr lang="en-US" sz="3800" b="1" dirty="0" err="1" smtClean="0">
                <a:latin typeface="Arial" pitchFamily="34" charset="0"/>
                <a:cs typeface="Arial" pitchFamily="34" charset="0"/>
              </a:rPr>
              <a:t>meshand</a:t>
            </a:r>
            <a:r>
              <a:rPr lang="en-US" sz="3800" b="1" dirty="0" smtClean="0">
                <a:latin typeface="Arial" pitchFamily="34" charset="0"/>
                <a:cs typeface="Arial" pitchFamily="34" charset="0"/>
              </a:rPr>
              <a:t> rejected , 14 mesh and 4 mesh.</a:t>
            </a:r>
          </a:p>
          <a:p>
            <a:pPr>
              <a:buNone/>
            </a:pPr>
            <a:endParaRPr lang="en-US" b="1" dirty="0" smtClean="0">
              <a:latin typeface="Arial" pitchFamily="34" charset="0"/>
              <a:cs typeface="Arial" pitchFamily="34" charset="0"/>
            </a:endParaRPr>
          </a:p>
          <a:p>
            <a:pPr>
              <a:buNone/>
            </a:pPr>
            <a:r>
              <a:rPr lang="en-US" sz="3600" b="1" dirty="0" smtClean="0">
                <a:latin typeface="Arial" pitchFamily="34" charset="0"/>
                <a:cs typeface="Arial" pitchFamily="34" charset="0"/>
              </a:rPr>
              <a:t>Only ~ 15%  is finer than the 4mm specified in FCO</a:t>
            </a:r>
          </a:p>
          <a:p>
            <a:pPr>
              <a:buNone/>
            </a:pPr>
            <a:r>
              <a:rPr lang="en-US" sz="3600" b="1" dirty="0" err="1" smtClean="0">
                <a:latin typeface="Arial" pitchFamily="34" charset="0"/>
                <a:cs typeface="Arial" pitchFamily="34" charset="0"/>
              </a:rPr>
              <a:t>Stds</a:t>
            </a:r>
            <a:r>
              <a:rPr lang="en-US" sz="3600" b="1" dirty="0" smtClean="0">
                <a:latin typeface="Arial" pitchFamily="34" charset="0"/>
                <a:cs typeface="Arial" pitchFamily="34" charset="0"/>
              </a:rPr>
              <a:t> (</a:t>
            </a:r>
            <a:r>
              <a:rPr lang="en-US" sz="3600" b="1" dirty="0" err="1" smtClean="0">
                <a:latin typeface="Arial" pitchFamily="34" charset="0"/>
                <a:cs typeface="Arial" pitchFamily="34" charset="0"/>
              </a:rPr>
              <a:t>Fertiliser</a:t>
            </a:r>
            <a:r>
              <a:rPr lang="en-US" sz="3600" b="1" dirty="0" smtClean="0">
                <a:latin typeface="Arial" pitchFamily="34" charset="0"/>
                <a:cs typeface="Arial" pitchFamily="34" charset="0"/>
              </a:rPr>
              <a:t> Control Order) for sale as compost. </a:t>
            </a:r>
          </a:p>
          <a:p>
            <a:pPr>
              <a:buNone/>
            </a:pPr>
            <a:endParaRPr lang="en-US" b="1" dirty="0" smtClean="0">
              <a:latin typeface="Arial" pitchFamily="34" charset="0"/>
              <a:cs typeface="Arial" pitchFamily="34" charset="0"/>
            </a:endParaRPr>
          </a:p>
          <a:p>
            <a:pPr>
              <a:buNone/>
            </a:pPr>
            <a:r>
              <a:rPr lang="en-US" sz="3900" b="1" dirty="0" smtClean="0">
                <a:latin typeface="Arial" pitchFamily="34" charset="0"/>
                <a:cs typeface="Arial" pitchFamily="34" charset="0"/>
              </a:rPr>
              <a:t>~ 40% weight is lost as water </a:t>
            </a:r>
            <a:r>
              <a:rPr lang="en-US" sz="3900" b="1" dirty="0" err="1" smtClean="0">
                <a:latin typeface="Arial" pitchFamily="34" charset="0"/>
                <a:cs typeface="Arial" pitchFamily="34" charset="0"/>
              </a:rPr>
              <a:t>vapour</a:t>
            </a:r>
            <a:r>
              <a:rPr lang="en-US" sz="3900" b="1" dirty="0" smtClean="0">
                <a:latin typeface="Arial" pitchFamily="34" charset="0"/>
                <a:cs typeface="Arial" pitchFamily="34" charset="0"/>
              </a:rPr>
              <a:t> because the waste moisture goes down from 60%  to  20%.</a:t>
            </a:r>
          </a:p>
          <a:p>
            <a:pPr>
              <a:buNone/>
            </a:pPr>
            <a:endParaRPr lang="en-US" sz="3900" b="1" dirty="0" smtClean="0">
              <a:latin typeface="Arial" pitchFamily="34" charset="0"/>
              <a:cs typeface="Arial" pitchFamily="34" charset="0"/>
            </a:endParaRPr>
          </a:p>
          <a:p>
            <a:pPr>
              <a:buNone/>
            </a:pPr>
            <a:r>
              <a:rPr lang="en-US" sz="3900" b="1" dirty="0" smtClean="0">
                <a:latin typeface="Arial" pitchFamily="34" charset="0"/>
                <a:cs typeface="Arial" pitchFamily="34" charset="0"/>
              </a:rPr>
              <a:t>So  as much as 45%  by weight of raw Wet Waste is left over as coarser fractions, currently unsold. </a:t>
            </a:r>
          </a:p>
          <a:p>
            <a:pPr>
              <a:buNone/>
            </a:pPr>
            <a:endParaRPr lang="en-US"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4</a:t>
            </a:fld>
            <a:endParaRPr lang="en-US">
              <a:solidFill>
                <a:prstClr val="black">
                  <a:tint val="75000"/>
                </a:prst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908720"/>
          </a:xfrm>
        </p:spPr>
        <p:txBody>
          <a:bodyPr>
            <a:normAutofit fontScale="90000"/>
          </a:bodyPr>
          <a:lstStyle/>
          <a:p>
            <a:r>
              <a:rPr lang="en-US" b="1" dirty="0" smtClean="0">
                <a:latin typeface="Arial" pitchFamily="34" charset="0"/>
                <a:cs typeface="Arial" pitchFamily="34" charset="0"/>
              </a:rPr>
              <a:t>What happens to coarser fractions</a:t>
            </a:r>
            <a:endParaRPr lang="en-US" b="1" dirty="0">
              <a:latin typeface="Arial" pitchFamily="34" charset="0"/>
              <a:cs typeface="Arial" pitchFamily="34" charset="0"/>
            </a:endParaRPr>
          </a:p>
        </p:txBody>
      </p:sp>
      <p:sp>
        <p:nvSpPr>
          <p:cNvPr id="3" name="Content Placeholder 2"/>
          <p:cNvSpPr>
            <a:spLocks noGrp="1"/>
          </p:cNvSpPr>
          <p:nvPr>
            <p:ph idx="1"/>
          </p:nvPr>
        </p:nvSpPr>
        <p:spPr>
          <a:xfrm>
            <a:off x="457200" y="1052736"/>
            <a:ext cx="8363272" cy="5472608"/>
          </a:xfrm>
        </p:spPr>
        <p:txBody>
          <a:bodyPr>
            <a:normAutofit fontScale="92500"/>
          </a:bodyPr>
          <a:lstStyle/>
          <a:p>
            <a:pPr>
              <a:buNone/>
            </a:pPr>
            <a:r>
              <a:rPr lang="en-US" b="1" dirty="0" smtClean="0"/>
              <a:t> The 4 to 14 mesh fraction is usefully used to cover fresh wind-row heaps for smell control and to encircle the heaps to absorb </a:t>
            </a:r>
            <a:r>
              <a:rPr lang="en-US" b="1" dirty="0" err="1" smtClean="0"/>
              <a:t>leachate</a:t>
            </a:r>
            <a:r>
              <a:rPr lang="en-US" b="1" dirty="0" smtClean="0"/>
              <a:t>.</a:t>
            </a:r>
          </a:p>
          <a:p>
            <a:pPr>
              <a:buNone/>
            </a:pPr>
            <a:endParaRPr lang="en-US" sz="1000" b="1" dirty="0" smtClean="0"/>
          </a:p>
          <a:p>
            <a:pPr>
              <a:buNone/>
            </a:pPr>
            <a:r>
              <a:rPr lang="en-US" b="1" dirty="0" smtClean="0"/>
              <a:t>The  two coarser fractions, of 100 to 35 mesh and        35  to 14  mesh are currently discarded. </a:t>
            </a:r>
          </a:p>
          <a:p>
            <a:pPr>
              <a:buNone/>
            </a:pPr>
            <a:endParaRPr lang="en-US" sz="1000" b="1" dirty="0" smtClean="0"/>
          </a:p>
          <a:p>
            <a:pPr>
              <a:buNone/>
            </a:pPr>
            <a:r>
              <a:rPr lang="en-US" b="1" dirty="0" smtClean="0"/>
              <a:t>They are wrongly called ‘RDF’ but are too wet for</a:t>
            </a:r>
          </a:p>
          <a:p>
            <a:pPr>
              <a:buNone/>
            </a:pPr>
            <a:r>
              <a:rPr lang="en-US" b="1" dirty="0" smtClean="0"/>
              <a:t> use as co-processing fuel with coal in cement kilns.</a:t>
            </a:r>
          </a:p>
          <a:p>
            <a:pPr>
              <a:buNone/>
            </a:pPr>
            <a:endParaRPr lang="en-US" sz="1200" b="1" dirty="0" smtClean="0"/>
          </a:p>
          <a:p>
            <a:pPr>
              <a:buNone/>
            </a:pPr>
            <a:r>
              <a:rPr lang="en-US" b="1" dirty="0" smtClean="0"/>
              <a:t>So they are sent to landfills where they decompose slowly, releasing </a:t>
            </a:r>
            <a:r>
              <a:rPr lang="en-US" b="1" dirty="0" err="1" smtClean="0"/>
              <a:t>leachate</a:t>
            </a:r>
            <a:r>
              <a:rPr lang="en-US" b="1" dirty="0" smtClean="0"/>
              <a:t> and methane.</a:t>
            </a:r>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5</a:t>
            </a:fld>
            <a:endParaRPr lang="en-US">
              <a:solidFill>
                <a:prstClr val="black">
                  <a:tint val="75000"/>
                </a:prst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1143000"/>
          </a:xfrm>
        </p:spPr>
        <p:txBody>
          <a:bodyPr>
            <a:normAutofit fontScale="90000"/>
          </a:bodyPr>
          <a:lstStyle/>
          <a:p>
            <a:r>
              <a:rPr lang="en-US" b="1" dirty="0" smtClean="0">
                <a:latin typeface="Arial" pitchFamily="34" charset="0"/>
                <a:cs typeface="Arial" pitchFamily="34" charset="0"/>
              </a:rPr>
              <a:t>The slow decomposition is useful</a:t>
            </a:r>
            <a:endParaRPr lang="en-US" b="1" dirty="0">
              <a:latin typeface="Arial" pitchFamily="34" charset="0"/>
              <a:cs typeface="Arial" pitchFamily="34" charset="0"/>
            </a:endParaRPr>
          </a:p>
        </p:txBody>
      </p:sp>
      <p:sp>
        <p:nvSpPr>
          <p:cNvPr id="3" name="Content Placeholder 2"/>
          <p:cNvSpPr>
            <a:spLocks noGrp="1"/>
          </p:cNvSpPr>
          <p:nvPr>
            <p:ph idx="1"/>
          </p:nvPr>
        </p:nvSpPr>
        <p:spPr>
          <a:xfrm>
            <a:off x="179512" y="1600200"/>
            <a:ext cx="8507288" cy="4525963"/>
          </a:xfrm>
        </p:spPr>
        <p:txBody>
          <a:bodyPr>
            <a:normAutofit lnSpcReduction="10000"/>
          </a:bodyPr>
          <a:lstStyle/>
          <a:p>
            <a:pPr>
              <a:buNone/>
            </a:pPr>
            <a:r>
              <a:rPr lang="en-US" sz="3000" b="1" dirty="0" smtClean="0">
                <a:latin typeface="Arial" pitchFamily="34" charset="0"/>
                <a:cs typeface="Arial" pitchFamily="34" charset="0"/>
              </a:rPr>
              <a:t>It can be as useful as fine compost, adding </a:t>
            </a:r>
          </a:p>
          <a:p>
            <a:pPr>
              <a:buNone/>
            </a:pPr>
            <a:r>
              <a:rPr lang="en-US" sz="3000" b="1" dirty="0" smtClean="0">
                <a:latin typeface="Arial" pitchFamily="34" charset="0"/>
                <a:cs typeface="Arial" pitchFamily="34" charset="0"/>
              </a:rPr>
              <a:t>humus and useful microbes to soil, but</a:t>
            </a:r>
          </a:p>
          <a:p>
            <a:pPr>
              <a:buNone/>
            </a:pPr>
            <a:r>
              <a:rPr lang="en-US" sz="3000" b="1" dirty="0" smtClean="0">
                <a:latin typeface="Arial" pitchFamily="34" charset="0"/>
                <a:cs typeface="Arial" pitchFamily="34" charset="0"/>
              </a:rPr>
              <a:t>releasing nutrients slowly.</a:t>
            </a:r>
          </a:p>
          <a:p>
            <a:pPr>
              <a:buNone/>
            </a:pPr>
            <a:endParaRPr lang="en-US" sz="3000" b="1" dirty="0" smtClean="0">
              <a:latin typeface="Arial" pitchFamily="34" charset="0"/>
              <a:cs typeface="Arial" pitchFamily="34" charset="0"/>
            </a:endParaRPr>
          </a:p>
          <a:p>
            <a:pPr>
              <a:buNone/>
            </a:pPr>
            <a:r>
              <a:rPr lang="en-US" sz="3000" b="1" dirty="0" smtClean="0">
                <a:latin typeface="Arial" pitchFamily="34" charset="0"/>
                <a:cs typeface="Arial" pitchFamily="34" charset="0"/>
              </a:rPr>
              <a:t>City compost has been found very useful for reclaiming  badly degraded soils, often ruined by over-irrigation which brings  up salt to the surface, leaving a white crust, making the field totally infertile over time.</a:t>
            </a:r>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6</a:t>
            </a:fld>
            <a:endParaRPr lang="en-US">
              <a:solidFill>
                <a:prstClr val="black">
                  <a:tint val="75000"/>
                </a:prst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908720"/>
          </a:xfrm>
        </p:spPr>
        <p:txBody>
          <a:bodyPr>
            <a:noAutofit/>
          </a:bodyPr>
          <a:lstStyle/>
          <a:p>
            <a:r>
              <a:rPr lang="en-IN" sz="4000" b="1" dirty="0" smtClean="0"/>
              <a:t>Reclaiming Saline-Alkaline (</a:t>
            </a:r>
            <a:r>
              <a:rPr lang="en-IN" sz="4000" b="1" dirty="0" err="1" smtClean="0"/>
              <a:t>Sodic</a:t>
            </a:r>
            <a:r>
              <a:rPr lang="en-IN" sz="4000" b="1" dirty="0" smtClean="0"/>
              <a:t>) soils </a:t>
            </a:r>
            <a:endParaRPr lang="en-US" sz="4000" dirty="0"/>
          </a:p>
        </p:txBody>
      </p:sp>
      <p:sp>
        <p:nvSpPr>
          <p:cNvPr id="3" name="Content Placeholder 2"/>
          <p:cNvSpPr>
            <a:spLocks noGrp="1"/>
          </p:cNvSpPr>
          <p:nvPr>
            <p:ph idx="1"/>
          </p:nvPr>
        </p:nvSpPr>
        <p:spPr>
          <a:xfrm>
            <a:off x="251520" y="908720"/>
            <a:ext cx="8712968" cy="5760640"/>
          </a:xfrm>
        </p:spPr>
        <p:txBody>
          <a:bodyPr>
            <a:noAutofit/>
          </a:bodyPr>
          <a:lstStyle/>
          <a:p>
            <a:pPr>
              <a:buNone/>
            </a:pPr>
            <a:r>
              <a:rPr lang="en-GB" sz="2400" b="1" dirty="0" smtClean="0">
                <a:latin typeface="Arial" pitchFamily="34" charset="0"/>
                <a:cs typeface="Arial" pitchFamily="34" charset="0"/>
              </a:rPr>
              <a:t>In 2001 -2002, </a:t>
            </a:r>
            <a:r>
              <a:rPr lang="en-GB" sz="2400" b="1" dirty="0" smtClean="0">
                <a:latin typeface="Arial" pitchFamily="34" charset="0"/>
                <a:cs typeface="Arial" pitchFamily="34" charset="0"/>
              </a:rPr>
              <a:t>  25 </a:t>
            </a:r>
            <a:r>
              <a:rPr lang="en-GB" sz="2400" b="1" dirty="0" smtClean="0">
                <a:latin typeface="Arial" pitchFamily="34" charset="0"/>
                <a:cs typeface="Arial" pitchFamily="34" charset="0"/>
              </a:rPr>
              <a:t>farmers each saw one hectare of </a:t>
            </a:r>
            <a:r>
              <a:rPr lang="en-GB" sz="2400" b="1" dirty="0" smtClean="0">
                <a:latin typeface="Arial" pitchFamily="34" charset="0"/>
                <a:cs typeface="Arial" pitchFamily="34" charset="0"/>
              </a:rPr>
              <a:t>their</a:t>
            </a:r>
          </a:p>
          <a:p>
            <a:pPr>
              <a:buNone/>
            </a:pPr>
            <a:r>
              <a:rPr lang="en-GB" sz="2400" b="1" dirty="0" smtClean="0">
                <a:latin typeface="Arial" pitchFamily="34" charset="0"/>
                <a:cs typeface="Arial" pitchFamily="34" charset="0"/>
              </a:rPr>
              <a:t>t</a:t>
            </a:r>
            <a:r>
              <a:rPr lang="en-GB" sz="2400" b="1" dirty="0" smtClean="0">
                <a:latin typeface="Arial" pitchFamily="34" charset="0"/>
                <a:cs typeface="Arial" pitchFamily="34" charset="0"/>
              </a:rPr>
              <a:t>otally  unproductive </a:t>
            </a:r>
            <a:r>
              <a:rPr lang="en-GB" sz="2400" b="1" dirty="0" smtClean="0">
                <a:latin typeface="Arial" pitchFamily="34" charset="0"/>
                <a:cs typeface="Arial" pitchFamily="34" charset="0"/>
              </a:rPr>
              <a:t>soils </a:t>
            </a:r>
            <a:r>
              <a:rPr lang="en-GB" sz="2400" b="1" dirty="0" smtClean="0">
                <a:latin typeface="Arial" pitchFamily="34" charset="0"/>
                <a:cs typeface="Arial" pitchFamily="34" charset="0"/>
              </a:rPr>
              <a:t>near </a:t>
            </a:r>
            <a:r>
              <a:rPr lang="en-GB" sz="2400" b="1" dirty="0" err="1" smtClean="0">
                <a:latin typeface="Arial" pitchFamily="34" charset="0"/>
                <a:cs typeface="Arial" pitchFamily="34" charset="0"/>
              </a:rPr>
              <a:t>Sangli</a:t>
            </a:r>
            <a:r>
              <a:rPr lang="en-GB" sz="2400" b="1" dirty="0" smtClean="0">
                <a:latin typeface="Arial" pitchFamily="34" charset="0"/>
                <a:cs typeface="Arial" pitchFamily="34" charset="0"/>
              </a:rPr>
              <a:t> (</a:t>
            </a:r>
            <a:r>
              <a:rPr lang="en-GB" sz="2400" b="1" dirty="0" err="1" smtClean="0">
                <a:latin typeface="Arial" pitchFamily="34" charset="0"/>
                <a:cs typeface="Arial" pitchFamily="34" charset="0"/>
              </a:rPr>
              <a:t>Mah</a:t>
            </a:r>
            <a:r>
              <a:rPr lang="en-GB" sz="2400" b="1" dirty="0" smtClean="0">
                <a:latin typeface="Arial" pitchFamily="34" charset="0"/>
                <a:cs typeface="Arial" pitchFamily="34" charset="0"/>
              </a:rPr>
              <a:t>) </a:t>
            </a:r>
            <a:r>
              <a:rPr lang="en-GB" sz="2400" b="1" dirty="0" smtClean="0">
                <a:latin typeface="Arial" pitchFamily="34" charset="0"/>
                <a:cs typeface="Arial" pitchFamily="34" charset="0"/>
              </a:rPr>
              <a:t>restored </a:t>
            </a:r>
            <a:r>
              <a:rPr lang="en-GB" sz="2400" b="1" dirty="0" smtClean="0">
                <a:latin typeface="Arial" pitchFamily="34" charset="0"/>
                <a:cs typeface="Arial" pitchFamily="34" charset="0"/>
              </a:rPr>
              <a:t>to</a:t>
            </a:r>
          </a:p>
          <a:p>
            <a:pPr>
              <a:buNone/>
            </a:pPr>
            <a:r>
              <a:rPr lang="en-GB" sz="2400" b="1" dirty="0" smtClean="0">
                <a:latin typeface="Arial" pitchFamily="34" charset="0"/>
                <a:cs typeface="Arial" pitchFamily="34" charset="0"/>
              </a:rPr>
              <a:t>80% fertility in 18 </a:t>
            </a:r>
            <a:r>
              <a:rPr lang="en-GB" sz="2400" b="1" dirty="0" smtClean="0">
                <a:latin typeface="Arial" pitchFamily="34" charset="0"/>
                <a:cs typeface="Arial" pitchFamily="34" charset="0"/>
              </a:rPr>
              <a:t>months with the help of city compost</a:t>
            </a:r>
            <a:r>
              <a:rPr lang="en-GB" sz="2400" b="1" dirty="0" smtClean="0">
                <a:latin typeface="Arial" pitchFamily="34" charset="0"/>
                <a:cs typeface="Arial" pitchFamily="34" charset="0"/>
              </a:rPr>
              <a:t>.</a:t>
            </a:r>
            <a:r>
              <a:rPr lang="en-GB" sz="2400" baseline="30000" dirty="0" smtClean="0">
                <a:latin typeface="Arial" pitchFamily="34" charset="0"/>
                <a:cs typeface="Arial" pitchFamily="34" charset="0"/>
              </a:rPr>
              <a:t> </a:t>
            </a:r>
            <a:endParaRPr lang="en-US" sz="2400" i="1" dirty="0" smtClean="0">
              <a:latin typeface="Arial" pitchFamily="34" charset="0"/>
              <a:cs typeface="Arial" pitchFamily="34" charset="0"/>
            </a:endParaRPr>
          </a:p>
          <a:p>
            <a:pPr>
              <a:buNone/>
            </a:pPr>
            <a:endParaRPr lang="en-IN" sz="1000" b="1" dirty="0" smtClean="0">
              <a:latin typeface="Arial" pitchFamily="34" charset="0"/>
              <a:cs typeface="Arial" pitchFamily="34" charset="0"/>
            </a:endParaRPr>
          </a:p>
          <a:p>
            <a:pPr>
              <a:buNone/>
            </a:pPr>
            <a:r>
              <a:rPr lang="en-IN" sz="2400" b="1" dirty="0" smtClean="0">
                <a:latin typeface="Arial" pitchFamily="34" charset="0"/>
                <a:cs typeface="Arial" pitchFamily="34" charset="0"/>
              </a:rPr>
              <a:t>In </a:t>
            </a:r>
            <a:r>
              <a:rPr lang="en-IN" sz="2400" b="1" dirty="0" smtClean="0">
                <a:latin typeface="Arial" pitchFamily="34" charset="0"/>
                <a:cs typeface="Arial" pitchFamily="34" charset="0"/>
              </a:rPr>
              <a:t>June 2001 </a:t>
            </a:r>
            <a:r>
              <a:rPr lang="en-IN" sz="2400" b="1" dirty="0" err="1" smtClean="0">
                <a:latin typeface="Arial" pitchFamily="34" charset="0"/>
                <a:cs typeface="Arial" pitchFamily="34" charset="0"/>
              </a:rPr>
              <a:t>kharif</a:t>
            </a:r>
            <a:r>
              <a:rPr lang="en-IN" sz="2400" b="1" dirty="0" smtClean="0">
                <a:latin typeface="Arial" pitchFamily="34" charset="0"/>
                <a:cs typeface="Arial" pitchFamily="34" charset="0"/>
              </a:rPr>
              <a:t> (monsoon) season, the degraded </a:t>
            </a:r>
            <a:r>
              <a:rPr lang="en-IN" sz="2400" b="1" dirty="0" smtClean="0">
                <a:latin typeface="Arial" pitchFamily="34" charset="0"/>
                <a:cs typeface="Arial" pitchFamily="34" charset="0"/>
              </a:rPr>
              <a:t>land</a:t>
            </a:r>
          </a:p>
          <a:p>
            <a:pPr>
              <a:buNone/>
            </a:pPr>
            <a:r>
              <a:rPr lang="en-IN" sz="2400" b="1" dirty="0" smtClean="0">
                <a:latin typeface="Arial" pitchFamily="34" charset="0"/>
                <a:cs typeface="Arial" pitchFamily="34" charset="0"/>
              </a:rPr>
              <a:t>was </a:t>
            </a:r>
            <a:r>
              <a:rPr lang="en-IN" sz="2400" b="1" dirty="0" smtClean="0">
                <a:latin typeface="Arial" pitchFamily="34" charset="0"/>
                <a:cs typeface="Arial" pitchFamily="34" charset="0"/>
              </a:rPr>
              <a:t>deep-ploughed by tractor and broadcast with  </a:t>
            </a:r>
            <a:r>
              <a:rPr lang="en-IN" sz="2400" b="1" dirty="0" smtClean="0">
                <a:latin typeface="Arial" pitchFamily="34" charset="0"/>
                <a:cs typeface="Arial" pitchFamily="34" charset="0"/>
              </a:rPr>
              <a:t>4  tons / </a:t>
            </a:r>
          </a:p>
          <a:p>
            <a:pPr>
              <a:buNone/>
            </a:pPr>
            <a:r>
              <a:rPr lang="en-IN" sz="2400" b="1" dirty="0" smtClean="0">
                <a:latin typeface="Arial" pitchFamily="34" charset="0"/>
                <a:cs typeface="Arial" pitchFamily="34" charset="0"/>
              </a:rPr>
              <a:t>hectare </a:t>
            </a:r>
            <a:r>
              <a:rPr lang="en-IN" sz="2400" b="1" dirty="0" smtClean="0">
                <a:latin typeface="Arial" pitchFamily="34" charset="0"/>
                <a:cs typeface="Arial" pitchFamily="34" charset="0"/>
              </a:rPr>
              <a:t>of </a:t>
            </a:r>
            <a:r>
              <a:rPr lang="en-IN" sz="2400" b="1" dirty="0" err="1" smtClean="0">
                <a:latin typeface="Arial" pitchFamily="34" charset="0"/>
                <a:cs typeface="Arial" pitchFamily="34" charset="0"/>
              </a:rPr>
              <a:t>Celrich</a:t>
            </a:r>
            <a:r>
              <a:rPr lang="en-IN" sz="2400" b="1" dirty="0" smtClean="0">
                <a:latin typeface="Arial" pitchFamily="34" charset="0"/>
                <a:cs typeface="Arial" pitchFamily="34" charset="0"/>
              </a:rPr>
              <a:t> brand city compost </a:t>
            </a:r>
            <a:r>
              <a:rPr lang="en-IN" sz="2400" b="1" dirty="0" smtClean="0">
                <a:latin typeface="Arial" pitchFamily="34" charset="0"/>
                <a:cs typeface="Arial" pitchFamily="34" charset="0"/>
              </a:rPr>
              <a:t>+s </a:t>
            </a:r>
            <a:r>
              <a:rPr lang="en-IN" sz="2400" b="1" dirty="0" smtClean="0">
                <a:latin typeface="Arial" pitchFamily="34" charset="0"/>
                <a:cs typeface="Arial" pitchFamily="34" charset="0"/>
              </a:rPr>
              <a:t>1 t/ha of gypsum. </a:t>
            </a:r>
            <a:r>
              <a:rPr lang="en-IN" sz="2400" b="1" dirty="0" smtClean="0">
                <a:latin typeface="Arial" pitchFamily="34" charset="0"/>
                <a:cs typeface="Arial" pitchFamily="34" charset="0"/>
              </a:rPr>
              <a:t> </a:t>
            </a:r>
            <a:endParaRPr lang="en-IN" sz="2400" b="1" dirty="0" smtClean="0">
              <a:latin typeface="Arial" pitchFamily="34" charset="0"/>
              <a:cs typeface="Arial" pitchFamily="34" charset="0"/>
            </a:endParaRPr>
          </a:p>
          <a:p>
            <a:pPr>
              <a:buNone/>
            </a:pPr>
            <a:r>
              <a:rPr lang="en-IN" sz="2400" b="1" dirty="0" err="1" smtClean="0">
                <a:latin typeface="Arial" pitchFamily="34" charset="0"/>
                <a:cs typeface="Arial" pitchFamily="34" charset="0"/>
              </a:rPr>
              <a:t>Sesbania</a:t>
            </a:r>
            <a:r>
              <a:rPr lang="en-IN" sz="2400" b="1" dirty="0" smtClean="0">
                <a:latin typeface="Arial" pitchFamily="34" charset="0"/>
                <a:cs typeface="Arial" pitchFamily="34" charset="0"/>
              </a:rPr>
              <a:t> </a:t>
            </a:r>
            <a:r>
              <a:rPr lang="en-IN" sz="2400" b="1" dirty="0" smtClean="0">
                <a:latin typeface="Arial" pitchFamily="34" charset="0"/>
                <a:cs typeface="Arial" pitchFamily="34" charset="0"/>
              </a:rPr>
              <a:t>(</a:t>
            </a:r>
            <a:r>
              <a:rPr lang="en-IN" sz="2400" b="1" dirty="0" err="1" smtClean="0">
                <a:latin typeface="Arial" pitchFamily="34" charset="0"/>
                <a:cs typeface="Arial" pitchFamily="34" charset="0"/>
              </a:rPr>
              <a:t>dhaincha</a:t>
            </a:r>
            <a:r>
              <a:rPr lang="en-IN" sz="2400" b="1" dirty="0" smtClean="0">
                <a:latin typeface="Arial" pitchFamily="34" charset="0"/>
                <a:cs typeface="Arial" pitchFamily="34" charset="0"/>
              </a:rPr>
              <a:t>) </a:t>
            </a:r>
            <a:r>
              <a:rPr lang="en-IN" sz="2400" b="1" dirty="0" smtClean="0">
                <a:latin typeface="Arial" pitchFamily="34" charset="0"/>
                <a:cs typeface="Arial" pitchFamily="34" charset="0"/>
              </a:rPr>
              <a:t>was sown </a:t>
            </a:r>
            <a:r>
              <a:rPr lang="en-IN" sz="2400" b="1" dirty="0" smtClean="0">
                <a:latin typeface="Arial" pitchFamily="34" charset="0"/>
                <a:cs typeface="Arial" pitchFamily="34" charset="0"/>
              </a:rPr>
              <a:t>as a green manure crop </a:t>
            </a:r>
            <a:r>
              <a:rPr lang="en-IN" sz="2400" b="1" dirty="0" smtClean="0">
                <a:latin typeface="Arial" pitchFamily="34" charset="0"/>
                <a:cs typeface="Arial" pitchFamily="34" charset="0"/>
              </a:rPr>
              <a:t>and  </a:t>
            </a:r>
            <a:r>
              <a:rPr lang="en-IN" sz="2400" b="1" dirty="0" smtClean="0">
                <a:latin typeface="Arial" pitchFamily="34" charset="0"/>
                <a:cs typeface="Arial" pitchFamily="34" charset="0"/>
              </a:rPr>
              <a:t>ploughed in after 55 days of growth</a:t>
            </a:r>
            <a:r>
              <a:rPr lang="en-IN" sz="2400" b="1" dirty="0" smtClean="0">
                <a:latin typeface="Arial" pitchFamily="34" charset="0"/>
                <a:cs typeface="Arial" pitchFamily="34" charset="0"/>
              </a:rPr>
              <a:t>.</a:t>
            </a:r>
          </a:p>
          <a:p>
            <a:pPr>
              <a:buNone/>
            </a:pPr>
            <a:endParaRPr lang="en-IN" sz="800" b="1" dirty="0" smtClean="0">
              <a:latin typeface="Arial" pitchFamily="34" charset="0"/>
              <a:cs typeface="Arial" pitchFamily="34" charset="0"/>
            </a:endParaRPr>
          </a:p>
          <a:p>
            <a:pPr>
              <a:buNone/>
            </a:pPr>
            <a:r>
              <a:rPr lang="en-IN" sz="2400" b="1" dirty="0" smtClean="0">
                <a:latin typeface="Arial" pitchFamily="34" charset="0"/>
                <a:cs typeface="Arial" pitchFamily="34" charset="0"/>
              </a:rPr>
              <a:t>In the 2001 </a:t>
            </a:r>
            <a:r>
              <a:rPr lang="en-IN" sz="2400" b="1" dirty="0" err="1" smtClean="0">
                <a:latin typeface="Arial" pitchFamily="34" charset="0"/>
                <a:cs typeface="Arial" pitchFamily="34" charset="0"/>
              </a:rPr>
              <a:t>rabi</a:t>
            </a:r>
            <a:r>
              <a:rPr lang="en-IN" sz="2400" b="1" dirty="0" smtClean="0">
                <a:latin typeface="Arial" pitchFamily="34" charset="0"/>
                <a:cs typeface="Arial" pitchFamily="34" charset="0"/>
              </a:rPr>
              <a:t> (winter) season, 3 </a:t>
            </a:r>
            <a:r>
              <a:rPr lang="en-IN" sz="2400" b="1" dirty="0" smtClean="0">
                <a:latin typeface="Arial" pitchFamily="34" charset="0"/>
                <a:cs typeface="Arial" pitchFamily="34" charset="0"/>
              </a:rPr>
              <a:t>t/ha of </a:t>
            </a:r>
            <a:r>
              <a:rPr lang="en-IN" sz="2400" b="1" dirty="0" err="1" smtClean="0">
                <a:latin typeface="Arial" pitchFamily="34" charset="0"/>
                <a:cs typeface="Arial" pitchFamily="34" charset="0"/>
              </a:rPr>
              <a:t>Celrich</a:t>
            </a:r>
            <a:r>
              <a:rPr lang="en-IN" sz="2400" b="1" dirty="0" smtClean="0">
                <a:latin typeface="Arial" pitchFamily="34" charset="0"/>
                <a:cs typeface="Arial" pitchFamily="34" charset="0"/>
              </a:rPr>
              <a:t> </a:t>
            </a:r>
            <a:r>
              <a:rPr lang="en-IN" sz="2400" b="1" dirty="0" smtClean="0">
                <a:latin typeface="Arial" pitchFamily="34" charset="0"/>
                <a:cs typeface="Arial" pitchFamily="34" charset="0"/>
              </a:rPr>
              <a:t>were added, then </a:t>
            </a:r>
            <a:r>
              <a:rPr lang="en-IN" sz="2400" b="1" dirty="0" smtClean="0">
                <a:latin typeface="Arial" pitchFamily="34" charset="0"/>
                <a:cs typeface="Arial" pitchFamily="34" charset="0"/>
              </a:rPr>
              <a:t>sown with mustard, wheat or table </a:t>
            </a:r>
            <a:r>
              <a:rPr lang="en-IN" sz="2400" b="1" dirty="0" smtClean="0">
                <a:latin typeface="Arial" pitchFamily="34" charset="0"/>
                <a:cs typeface="Arial" pitchFamily="34" charset="0"/>
              </a:rPr>
              <a:t>beet.   All gave  ~60</a:t>
            </a:r>
            <a:r>
              <a:rPr lang="en-IN" sz="2400" b="1" dirty="0" smtClean="0">
                <a:latin typeface="Arial" pitchFamily="34" charset="0"/>
                <a:cs typeface="Arial" pitchFamily="34" charset="0"/>
              </a:rPr>
              <a:t>% of normal good growth</a:t>
            </a:r>
            <a:r>
              <a:rPr lang="en-IN" sz="2400" b="1" dirty="0" smtClean="0">
                <a:latin typeface="Arial" pitchFamily="34" charset="0"/>
                <a:cs typeface="Arial" pitchFamily="34" charset="0"/>
              </a:rPr>
              <a:t>.</a:t>
            </a:r>
          </a:p>
          <a:p>
            <a:pPr>
              <a:buNone/>
            </a:pPr>
            <a:r>
              <a:rPr lang="en-IN" sz="800" b="1" dirty="0" smtClean="0">
                <a:latin typeface="Arial" pitchFamily="34" charset="0"/>
                <a:cs typeface="Arial" pitchFamily="34" charset="0"/>
              </a:rPr>
              <a:t> </a:t>
            </a:r>
          </a:p>
          <a:p>
            <a:pPr>
              <a:buNone/>
            </a:pPr>
            <a:r>
              <a:rPr lang="en-IN" sz="2400" b="1" dirty="0" smtClean="0">
                <a:latin typeface="Arial" pitchFamily="34" charset="0"/>
                <a:cs typeface="Arial" pitchFamily="34" charset="0"/>
              </a:rPr>
              <a:t>In </a:t>
            </a:r>
            <a:r>
              <a:rPr lang="en-IN" sz="2400" b="1" dirty="0" smtClean="0">
                <a:latin typeface="Arial" pitchFamily="34" charset="0"/>
                <a:cs typeface="Arial" pitchFamily="34" charset="0"/>
              </a:rPr>
              <a:t>2002 </a:t>
            </a:r>
            <a:r>
              <a:rPr lang="en-IN" sz="2400" b="1" dirty="0" err="1" smtClean="0">
                <a:latin typeface="Arial" pitchFamily="34" charset="0"/>
                <a:cs typeface="Arial" pitchFamily="34" charset="0"/>
              </a:rPr>
              <a:t>kharif</a:t>
            </a:r>
            <a:r>
              <a:rPr lang="en-IN" sz="2400" b="1" dirty="0" smtClean="0">
                <a:latin typeface="Arial" pitchFamily="34" charset="0"/>
                <a:cs typeface="Arial" pitchFamily="34" charset="0"/>
              </a:rPr>
              <a:t>, </a:t>
            </a:r>
            <a:r>
              <a:rPr lang="en-IN" sz="2400" b="1" dirty="0" smtClean="0">
                <a:latin typeface="Arial" pitchFamily="34" charset="0"/>
                <a:cs typeface="Arial" pitchFamily="34" charset="0"/>
              </a:rPr>
              <a:t>again after </a:t>
            </a:r>
            <a:r>
              <a:rPr lang="en-IN" sz="2400" b="1" dirty="0" smtClean="0">
                <a:latin typeface="Arial" pitchFamily="34" charset="0"/>
                <a:cs typeface="Arial" pitchFamily="34" charset="0"/>
              </a:rPr>
              <a:t>4 t/ha city compost plus 1 t/ha </a:t>
            </a:r>
            <a:r>
              <a:rPr lang="en-IN" sz="2400" b="1" dirty="0" smtClean="0">
                <a:latin typeface="Arial" pitchFamily="34" charset="0"/>
                <a:cs typeface="Arial" pitchFamily="34" charset="0"/>
              </a:rPr>
              <a:t>gypsum, </a:t>
            </a:r>
            <a:r>
              <a:rPr lang="en-IN" sz="2400" b="1" dirty="0" smtClean="0">
                <a:latin typeface="Arial" pitchFamily="34" charset="0"/>
                <a:cs typeface="Arial" pitchFamily="34" charset="0"/>
              </a:rPr>
              <a:t>soybean </a:t>
            </a:r>
            <a:r>
              <a:rPr lang="en-IN" sz="2400" b="1" dirty="0" smtClean="0">
                <a:latin typeface="Arial" pitchFamily="34" charset="0"/>
                <a:cs typeface="Arial" pitchFamily="34" charset="0"/>
              </a:rPr>
              <a:t>gave </a:t>
            </a:r>
            <a:r>
              <a:rPr lang="en-IN" sz="2400" b="1" dirty="0" smtClean="0">
                <a:latin typeface="Arial" pitchFamily="34" charset="0"/>
                <a:cs typeface="Arial" pitchFamily="34" charset="0"/>
              </a:rPr>
              <a:t>80% of normal growth</a:t>
            </a:r>
            <a:r>
              <a:rPr lang="en-IN" sz="2400" b="1" dirty="0" smtClean="0">
                <a:latin typeface="Arial" pitchFamily="34" charset="0"/>
                <a:cs typeface="Arial" pitchFamily="34" charset="0"/>
              </a:rPr>
              <a:t>.</a:t>
            </a:r>
            <a:r>
              <a:rPr lang="en-IN" sz="2400" b="1" dirty="0" smtClean="0">
                <a:latin typeface="Arial" pitchFamily="34" charset="0"/>
                <a:cs typeface="Arial" pitchFamily="34" charset="0"/>
              </a:rPr>
              <a:t> </a:t>
            </a:r>
            <a:endParaRPr lang="en-IN" sz="2400" b="1"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7</a:t>
            </a:fld>
            <a:endParaRPr lang="en-US">
              <a:solidFill>
                <a:prstClr val="black">
                  <a:tint val="75000"/>
                </a:prst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GB" b="1" dirty="0" smtClean="0"/>
              <a:t>Potential  Solution</a:t>
            </a:r>
            <a:r>
              <a:rPr lang="en-US" i="1" dirty="0" smtClean="0"/>
              <a:t/>
            </a:r>
            <a:br>
              <a:rPr lang="en-US" i="1" dirty="0" smtClean="0"/>
            </a:br>
            <a:endParaRPr lang="en-US" dirty="0"/>
          </a:p>
        </p:txBody>
      </p:sp>
      <p:sp>
        <p:nvSpPr>
          <p:cNvPr id="8" name="Content Placeholder 7"/>
          <p:cNvSpPr>
            <a:spLocks noGrp="1"/>
          </p:cNvSpPr>
          <p:nvPr>
            <p:ph idx="1"/>
          </p:nvPr>
        </p:nvSpPr>
        <p:spPr>
          <a:xfrm>
            <a:off x="457200" y="1052736"/>
            <a:ext cx="8229600" cy="5472608"/>
          </a:xfrm>
        </p:spPr>
        <p:txBody>
          <a:bodyPr>
            <a:normAutofit fontScale="92500" lnSpcReduction="10000"/>
          </a:bodyPr>
          <a:lstStyle/>
          <a:p>
            <a:pPr>
              <a:buNone/>
            </a:pPr>
            <a:r>
              <a:rPr lang="en-IN" b="1" dirty="0" smtClean="0"/>
              <a:t>Coarser organic fractions can easily break down </a:t>
            </a:r>
            <a:endParaRPr lang="en-IN" b="1" dirty="0" smtClean="0"/>
          </a:p>
          <a:p>
            <a:pPr>
              <a:buNone/>
            </a:pPr>
            <a:r>
              <a:rPr lang="en-IN" b="1" dirty="0" smtClean="0"/>
              <a:t>over </a:t>
            </a:r>
            <a:r>
              <a:rPr lang="en-IN" b="1" dirty="0" smtClean="0"/>
              <a:t>time in the soil and add good humus </a:t>
            </a:r>
            <a:r>
              <a:rPr lang="en-IN" b="1" dirty="0" smtClean="0"/>
              <a:t>and</a:t>
            </a:r>
          </a:p>
          <a:p>
            <a:pPr>
              <a:buNone/>
            </a:pPr>
            <a:r>
              <a:rPr lang="en-IN" b="1" dirty="0" smtClean="0"/>
              <a:t>porosity </a:t>
            </a:r>
            <a:r>
              <a:rPr lang="en-IN" b="1" dirty="0" smtClean="0"/>
              <a:t>as well as essential microbes to </a:t>
            </a:r>
            <a:r>
              <a:rPr lang="en-IN" b="1" dirty="0" smtClean="0"/>
              <a:t>improve</a:t>
            </a:r>
          </a:p>
          <a:p>
            <a:pPr>
              <a:buNone/>
            </a:pPr>
            <a:r>
              <a:rPr lang="en-IN" b="1" dirty="0" smtClean="0"/>
              <a:t>soils </a:t>
            </a:r>
            <a:r>
              <a:rPr lang="en-IN" b="1" dirty="0" smtClean="0"/>
              <a:t>and plant </a:t>
            </a:r>
            <a:r>
              <a:rPr lang="en-IN" b="1" dirty="0" smtClean="0"/>
              <a:t>growth, just as fine compost does.</a:t>
            </a:r>
            <a:endParaRPr lang="en-IN" b="1" dirty="0" smtClean="0"/>
          </a:p>
          <a:p>
            <a:pPr>
              <a:buNone/>
            </a:pPr>
            <a:endParaRPr lang="en-IN" sz="1100" b="1" dirty="0" smtClean="0"/>
          </a:p>
          <a:p>
            <a:pPr>
              <a:buNone/>
            </a:pPr>
            <a:r>
              <a:rPr lang="en-IN" b="1" dirty="0" smtClean="0"/>
              <a:t>They </a:t>
            </a:r>
            <a:r>
              <a:rPr lang="en-IN" b="1" dirty="0" smtClean="0"/>
              <a:t>can be  mixed with soil and usefully added into tree pits </a:t>
            </a:r>
            <a:r>
              <a:rPr lang="en-IN" b="1" dirty="0" smtClean="0"/>
              <a:t> for </a:t>
            </a:r>
            <a:r>
              <a:rPr lang="en-IN" b="1" dirty="0" smtClean="0"/>
              <a:t>horticulture (mango, guava, grape etc</a:t>
            </a:r>
            <a:r>
              <a:rPr lang="en-IN" b="1" dirty="0" smtClean="0"/>
              <a:t>)  </a:t>
            </a:r>
            <a:r>
              <a:rPr lang="en-IN" b="1" dirty="0" smtClean="0"/>
              <a:t>or for </a:t>
            </a:r>
            <a:r>
              <a:rPr lang="en-IN" b="1" dirty="0" smtClean="0"/>
              <a:t> agro-forestry  or  forestry.</a:t>
            </a:r>
          </a:p>
          <a:p>
            <a:pPr>
              <a:buNone/>
            </a:pPr>
            <a:endParaRPr lang="en-IN" sz="1200" b="1" dirty="0" smtClean="0"/>
          </a:p>
          <a:p>
            <a:pPr>
              <a:buNone/>
            </a:pPr>
            <a:r>
              <a:rPr lang="en-IN" b="1" dirty="0" smtClean="0"/>
              <a:t>P</a:t>
            </a:r>
            <a:r>
              <a:rPr lang="en-IN" b="1" dirty="0" smtClean="0"/>
              <a:t>loughed </a:t>
            </a:r>
            <a:r>
              <a:rPr lang="en-IN" b="1" dirty="0" smtClean="0"/>
              <a:t>into crop fields, </a:t>
            </a:r>
            <a:r>
              <a:rPr lang="en-IN" b="1" dirty="0" smtClean="0"/>
              <a:t> it can </a:t>
            </a:r>
            <a:r>
              <a:rPr lang="en-IN" b="1" dirty="0" smtClean="0"/>
              <a:t>make the soil porous  and water-holding,  </a:t>
            </a:r>
            <a:r>
              <a:rPr lang="en-IN" b="1" dirty="0" smtClean="0"/>
              <a:t>promoting </a:t>
            </a:r>
            <a:r>
              <a:rPr lang="en-IN" b="1" dirty="0" smtClean="0"/>
              <a:t>strong root systems for healthy and productive plants</a:t>
            </a:r>
            <a:endParaRPr lang="en-US" b="1" dirty="0"/>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8</a:t>
            </a:fld>
            <a:endParaRPr lang="en-US">
              <a:solidFill>
                <a:prstClr val="black">
                  <a:tint val="75000"/>
                </a:prst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IN" b="1" dirty="0" smtClean="0"/>
              <a:t>Proposed Trials near Bangalore</a:t>
            </a:r>
            <a:endParaRPr lang="en-US" dirty="0"/>
          </a:p>
        </p:txBody>
      </p:sp>
      <p:sp>
        <p:nvSpPr>
          <p:cNvPr id="3" name="Content Placeholder 2"/>
          <p:cNvSpPr>
            <a:spLocks noGrp="1"/>
          </p:cNvSpPr>
          <p:nvPr>
            <p:ph idx="1"/>
          </p:nvPr>
        </p:nvSpPr>
        <p:spPr>
          <a:xfrm>
            <a:off x="323528" y="1600200"/>
            <a:ext cx="8363272" cy="4525963"/>
          </a:xfrm>
        </p:spPr>
        <p:txBody>
          <a:bodyPr>
            <a:normAutofit fontScale="85000" lnSpcReduction="10000"/>
          </a:bodyPr>
          <a:lstStyle/>
          <a:p>
            <a:pPr>
              <a:buNone/>
            </a:pPr>
            <a:r>
              <a:rPr lang="en-IN" b="1" dirty="0" smtClean="0"/>
              <a:t>Karnataka’s Director CADA, Command Area Development Authority, has agreed in principle to conduct demonstration field trials in the Cauvery irrigation basin soils suffering salinity.</a:t>
            </a:r>
          </a:p>
          <a:p>
            <a:pPr>
              <a:buNone/>
            </a:pPr>
            <a:endParaRPr lang="en-IN" b="1" dirty="0" smtClean="0"/>
          </a:p>
          <a:p>
            <a:pPr>
              <a:buNone/>
            </a:pPr>
            <a:r>
              <a:rPr lang="en-IN" b="1" dirty="0" smtClean="0"/>
              <a:t>Rejects from the Mysore or Bangalore compost plants will be tried in </a:t>
            </a:r>
            <a:r>
              <a:rPr lang="en-IN" b="1" dirty="0" err="1" smtClean="0"/>
              <a:t>Maddur</a:t>
            </a:r>
            <a:r>
              <a:rPr lang="en-IN" b="1" dirty="0" smtClean="0"/>
              <a:t> </a:t>
            </a:r>
            <a:r>
              <a:rPr lang="en-IN" b="1" dirty="0" err="1" smtClean="0"/>
              <a:t>Taluk</a:t>
            </a:r>
            <a:r>
              <a:rPr lang="en-IN" b="1" dirty="0" smtClean="0"/>
              <a:t>.</a:t>
            </a:r>
          </a:p>
          <a:p>
            <a:pPr>
              <a:buNone/>
            </a:pPr>
            <a:endParaRPr lang="en-IN" b="1" dirty="0" smtClean="0"/>
          </a:p>
          <a:p>
            <a:pPr>
              <a:buNone/>
            </a:pPr>
            <a:r>
              <a:rPr lang="en-IN" b="1" dirty="0" smtClean="0"/>
              <a:t>For this, both existing and new compost plants will have to organize the transport of their coarse rejects to trial field plots identified by CADA . At whose cost?</a:t>
            </a:r>
            <a:endParaRPr lang="en-US" b="1" dirty="0"/>
          </a:p>
        </p:txBody>
      </p:sp>
      <p:sp>
        <p:nvSpPr>
          <p:cNvPr id="4" name="Slide Number Placeholder 3"/>
          <p:cNvSpPr>
            <a:spLocks noGrp="1"/>
          </p:cNvSpPr>
          <p:nvPr>
            <p:ph type="sldNum" sz="quarter" idx="12"/>
          </p:nvPr>
        </p:nvSpPr>
        <p:spPr/>
        <p:txBody>
          <a:bodyPr/>
          <a:lstStyle/>
          <a:p>
            <a:fld id="{D5F1631A-51D9-46BF-82E9-93A108427460}" type="slidenum">
              <a:rPr lang="en-US" smtClean="0">
                <a:solidFill>
                  <a:prstClr val="black">
                    <a:tint val="75000"/>
                  </a:prstClr>
                </a:solidFill>
              </a:rPr>
              <a:pPr/>
              <a:t>9</a:t>
            </a:fld>
            <a:endParaRPr lang="en-US">
              <a:solidFill>
                <a:prstClr val="black">
                  <a:tint val="75000"/>
                </a:prstClr>
              </a:solidFill>
            </a:endParaRPr>
          </a:p>
        </p:txBody>
      </p:sp>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465</TotalTime>
  <Words>579</Words>
  <Application>Microsoft Office PowerPoint</Application>
  <PresentationFormat>On-screen Show (4:3)</PresentationFormat>
  <Paragraphs>85</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1_Office Theme</vt:lpstr>
      <vt:lpstr>MANAGING  COARSE  REJECTS FROM  COMPOST PLANTS  and ORGANICS  FROM  BIOMINING</vt:lpstr>
      <vt:lpstr>Stabilising organic waste is the first  step in compost production. Waste is unloaded in long daily heaps for weekly turning four times. Giving air to all waste stops leachate and methane.</vt:lpstr>
      <vt:lpstr>Every 100 tons of raw organic waste yields around 15% fine  compost  meeting FCO standards</vt:lpstr>
      <vt:lpstr>The Stabilised waste is then sieved</vt:lpstr>
      <vt:lpstr>What happens to coarser fractions</vt:lpstr>
      <vt:lpstr>The slow decomposition is useful</vt:lpstr>
      <vt:lpstr>Reclaiming Saline-Alkaline (Sodic) soils </vt:lpstr>
      <vt:lpstr>Potential  Solution </vt:lpstr>
      <vt:lpstr>Proposed Trials near Bangalore</vt:lpstr>
      <vt:lpstr>Biomining of Old Waste Dumps</vt:lpstr>
      <vt:lpstr>CONCLUSION</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COARSE REJECTS FROM COMPOST PLANTS and ORGANICS FROM BIOMINING</dc:title>
  <dc:creator>Almitra</dc:creator>
  <cp:lastModifiedBy>Almitra</cp:lastModifiedBy>
  <cp:revision>65</cp:revision>
  <dcterms:created xsi:type="dcterms:W3CDTF">2015-11-25T05:08:00Z</dcterms:created>
  <dcterms:modified xsi:type="dcterms:W3CDTF">2015-11-26T19:25:14Z</dcterms:modified>
</cp:coreProperties>
</file>